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2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2"/>
      <p:bold r:id="rId13"/>
      <p:italic r:id="rId14"/>
      <p:boldItalic r:id="rId15"/>
    </p:embeddedFont>
    <p:embeddedFont>
      <p:font typeface="Montserrat ExtraBold" panose="00000900000000000000" pitchFamily="2" charset="0"/>
      <p:bold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2" roundtripDataSignature="AMtx7mjTz30nbRXKs5E3vrOIH3TGAJARH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2E3274-4D5C-44BF-BB08-FA6336CB3DAF}">
  <a:tblStyle styleId="{692E3274-4D5C-44BF-BB08-FA6336CB3DAF}" styleName="Table_0">
    <a:wholeTbl>
      <a:tcTxStyle b="off" i="off">
        <a:font>
          <a:latin typeface="Aptos"/>
          <a:ea typeface="Aptos"/>
          <a:cs typeface="Aptos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9EC"/>
          </a:solidFill>
        </a:fill>
      </a:tcStyle>
    </a:wholeTbl>
    <a:band1H>
      <a:tcTxStyle b="off" i="off"/>
      <a:tcStyle>
        <a:tcBdr/>
        <a:fill>
          <a:solidFill>
            <a:srgbClr val="CAD1D8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AD1D8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Aptos"/>
          <a:ea typeface="Aptos"/>
          <a:cs typeface="Aptos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ptos"/>
          <a:ea typeface="Aptos"/>
          <a:cs typeface="Aptos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ptos"/>
          <a:ea typeface="Aptos"/>
          <a:cs typeface="Aptos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ptos"/>
          <a:ea typeface="Aptos"/>
          <a:cs typeface="Aptos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380" y="6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customschemas.google.com/relationships/presentationmetadata" Target="metadata"/></Relationships>
</file>

<file path=ppt/media/image1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b636e5de4b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g3b636e5de4b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Google Shape;17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" name="Google Shape;18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8" name="Google Shape;19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b636e5de4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1" name="Google Shape;211;g3b636e5de4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" name="Google Shape;23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e"/>
              <a:t>20 minutes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e"/>
              <a:t>Remember, when you are done your first draft. YOU ARE NOT DONE.  COUNT YOUR WORDS, if you are over 20 or under 3 in any line of dialogue you must edit your own text to make it fit or expand on the world lore or to make the character speaking sound unique.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0" name="Google Shape;24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e"/>
              <a:t>20 minutes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e"/>
              <a:t>Remember, when you are done your first draft. YOU ARE NOT DONE.  COUNT YOUR WORDS, if you are over 20 or under 3 in any line of dialogue you must edit your own text to make it fit or expand on the world lore or to make the character speaking sound unique.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3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3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3"/>
          <p:cNvSpPr txBox="1">
            <a:spLocks noGrp="1"/>
          </p:cNvSpPr>
          <p:nvPr>
            <p:ph type="subTitle" idx="1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9" name="Google Shape;59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8" name="Google Shape;68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3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2984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/>
            </a:lvl2pPr>
            <a:lvl3pPr marL="1371600" lvl="2" indent="-2984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/>
            </a:lvl3pPr>
            <a:lvl4pPr marL="1828800" lvl="3" indent="-2984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/>
            </a:lvl4pPr>
            <a:lvl5pPr marL="2286000" lvl="4" indent="-2984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/>
            </a:lvl5pPr>
            <a:lvl6pPr marL="2743200" lvl="5" indent="-2984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/>
            </a:lvl6pPr>
            <a:lvl7pPr marL="3200400" lvl="6" indent="-2984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/>
            </a:lvl7pPr>
            <a:lvl8pPr marL="3657600" lvl="7" indent="-2984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/>
            </a:lvl8pPr>
            <a:lvl9pPr marL="4114800" lvl="8" indent="-2984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8" name="Google Shape;78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8"/>
          <p:cNvSpPr txBox="1">
            <a:spLocks noGrp="1"/>
          </p:cNvSpPr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8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3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39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39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3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0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40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5" name="Google Shape;95;p40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40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7" name="Google Shape;97;p40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4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4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4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4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2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9" name="Google Shape;109;p42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4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4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4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3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43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16" name="Google Shape;116;p43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7" name="Google Shape;117;p4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4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4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44"/>
          <p:cNvSpPr txBox="1">
            <a:spLocks noGrp="1"/>
          </p:cNvSpPr>
          <p:nvPr>
            <p:ph type="body" idx="1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4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4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4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5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45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4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4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4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2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2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2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jpeg"/><Relationship Id="rId11" Type="http://schemas.openxmlformats.org/officeDocument/2006/relationships/image" Target="../media/image9.jpeg"/><Relationship Id="rId5" Type="http://schemas.openxmlformats.org/officeDocument/2006/relationships/image" Target="../media/image3.jpeg"/><Relationship Id="rId10" Type="http://schemas.openxmlformats.org/officeDocument/2006/relationships/image" Target="../media/image8.jpe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A1887AC-A156-B13A-8E87-1AF86E42F2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8255" y="64228"/>
            <a:ext cx="3856037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4" name="Google Shape;144;p2"/>
          <p:cNvCxnSpPr>
            <a:cxnSpLocks/>
          </p:cNvCxnSpPr>
          <p:nvPr/>
        </p:nvCxnSpPr>
        <p:spPr>
          <a:xfrm>
            <a:off x="2139499" y="4508995"/>
            <a:ext cx="2021738" cy="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145" name="Google Shape;145;p2"/>
          <p:cNvCxnSpPr/>
          <p:nvPr/>
        </p:nvCxnSpPr>
        <p:spPr>
          <a:xfrm>
            <a:off x="1828525" y="1965021"/>
            <a:ext cx="2669100" cy="1596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146" name="Google Shape;146;p2"/>
          <p:cNvCxnSpPr>
            <a:cxnSpLocks/>
            <a:stCxn id="5" idx="1"/>
          </p:cNvCxnSpPr>
          <p:nvPr/>
        </p:nvCxnSpPr>
        <p:spPr>
          <a:xfrm flipH="1" flipV="1">
            <a:off x="4908550" y="1148215"/>
            <a:ext cx="2765562" cy="108824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147" name="Google Shape;147;p2"/>
          <p:cNvCxnSpPr>
            <a:cxnSpLocks/>
          </p:cNvCxnSpPr>
          <p:nvPr/>
        </p:nvCxnSpPr>
        <p:spPr>
          <a:xfrm flipV="1">
            <a:off x="2647950" y="2928529"/>
            <a:ext cx="3030667" cy="199337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dash"/>
            <a:round/>
            <a:headEnd type="none" w="sm" len="sm"/>
            <a:tailEnd type="triangle" w="med" len="med"/>
          </a:ln>
        </p:spPr>
      </p:cxnSp>
      <p:grpSp>
        <p:nvGrpSpPr>
          <p:cNvPr id="149" name="Google Shape;149;p2"/>
          <p:cNvGrpSpPr/>
          <p:nvPr/>
        </p:nvGrpSpPr>
        <p:grpSpPr>
          <a:xfrm>
            <a:off x="275" y="-1900"/>
            <a:ext cx="4420723" cy="779452"/>
            <a:chOff x="0" y="214638"/>
            <a:chExt cx="3107932" cy="815582"/>
          </a:xfrm>
        </p:grpSpPr>
        <p:grpSp>
          <p:nvGrpSpPr>
            <p:cNvPr id="150" name="Google Shape;150;p2"/>
            <p:cNvGrpSpPr/>
            <p:nvPr/>
          </p:nvGrpSpPr>
          <p:grpSpPr>
            <a:xfrm>
              <a:off x="0" y="291855"/>
              <a:ext cx="3107932" cy="738365"/>
              <a:chOff x="0" y="225393"/>
              <a:chExt cx="3076856" cy="738365"/>
            </a:xfrm>
          </p:grpSpPr>
          <p:sp>
            <p:nvSpPr>
              <p:cNvPr id="151" name="Google Shape;151;p2"/>
              <p:cNvSpPr/>
              <p:nvPr/>
            </p:nvSpPr>
            <p:spPr>
              <a:xfrm>
                <a:off x="0" y="225393"/>
                <a:ext cx="2275500" cy="738300"/>
              </a:xfrm>
              <a:prstGeom prst="rect">
                <a:avLst/>
              </a:prstGeom>
              <a:solidFill>
                <a:srgbClr val="5562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1938759" y="225393"/>
                <a:ext cx="1138097" cy="738365"/>
              </a:xfrm>
              <a:prstGeom prst="flowChartInputOutput">
                <a:avLst/>
              </a:prstGeom>
              <a:solidFill>
                <a:srgbClr val="5562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grpSp>
          <p:nvGrpSpPr>
            <p:cNvPr id="153" name="Google Shape;153;p2"/>
            <p:cNvGrpSpPr/>
            <p:nvPr/>
          </p:nvGrpSpPr>
          <p:grpSpPr>
            <a:xfrm>
              <a:off x="0" y="214638"/>
              <a:ext cx="3047301" cy="738365"/>
              <a:chOff x="0" y="214638"/>
              <a:chExt cx="3047301" cy="738365"/>
            </a:xfrm>
          </p:grpSpPr>
          <p:sp>
            <p:nvSpPr>
              <p:cNvPr id="154" name="Google Shape;154;p2"/>
              <p:cNvSpPr/>
              <p:nvPr/>
            </p:nvSpPr>
            <p:spPr>
              <a:xfrm>
                <a:off x="0" y="214638"/>
                <a:ext cx="2275500" cy="738300"/>
              </a:xfrm>
              <a:prstGeom prst="rect">
                <a:avLst/>
              </a:prstGeom>
              <a:solidFill>
                <a:srgbClr val="1520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>
                <a:off x="1909204" y="214638"/>
                <a:ext cx="1138097" cy="738365"/>
              </a:xfrm>
              <a:prstGeom prst="flowChartInputOutput">
                <a:avLst/>
              </a:prstGeom>
              <a:solidFill>
                <a:srgbClr val="1520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</p:grpSp>
      <p:sp>
        <p:nvSpPr>
          <p:cNvPr id="156" name="Google Shape;156;p2"/>
          <p:cNvSpPr txBox="1"/>
          <p:nvPr/>
        </p:nvSpPr>
        <p:spPr>
          <a:xfrm flipH="1">
            <a:off x="12525" y="-82550"/>
            <a:ext cx="4090800" cy="8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</a:pPr>
            <a:r>
              <a:rPr lang="de-DE" sz="1800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Brian </a:t>
            </a:r>
            <a:r>
              <a:rPr lang="de-DE" sz="1800" dirty="0" err="1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Elmwood</a:t>
            </a:r>
            <a:endParaRPr sz="1800" b="0" i="0" u="none" strike="noStrike" cap="none" dirty="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951"/>
              </a:buClr>
              <a:buSzPts val="1800"/>
              <a:buFont typeface="Montserrat ExtraBold"/>
              <a:buNone/>
            </a:pPr>
            <a:r>
              <a:rPr lang="de" sz="1800" b="0" i="0" u="none" strike="noStrike" cap="none" dirty="0">
                <a:solidFill>
                  <a:srgbClr val="FFB95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Care Bear</a:t>
            </a:r>
            <a:endParaRPr sz="1700" b="0" i="0" u="none" strike="noStrike" cap="none" dirty="0">
              <a:solidFill>
                <a:srgbClr val="FF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F93CE44-02A7-CA13-D556-0436D890AA3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6151" t="10415" r="38035" b="54923"/>
          <a:stretch>
            <a:fillRect/>
          </a:stretch>
        </p:blipFill>
        <p:spPr>
          <a:xfrm>
            <a:off x="7674112" y="1345044"/>
            <a:ext cx="1343891" cy="1782822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8A9DC7B-BAC1-F2C0-8995-6063376E41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79" t="18861" r="879" b="21039"/>
          <a:stretch>
            <a:fillRect/>
          </a:stretch>
        </p:blipFill>
        <p:spPr bwMode="auto">
          <a:xfrm>
            <a:off x="7828995" y="-82550"/>
            <a:ext cx="1302480" cy="1173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Google Shape;146;p2">
            <a:extLst>
              <a:ext uri="{FF2B5EF4-FFF2-40B4-BE49-F238E27FC236}">
                <a16:creationId xmlns:a16="http://schemas.microsoft.com/office/drawing/2014/main" id="{C8E8AC3B-6EED-2880-AC7C-D73E4997FDA4}"/>
              </a:ext>
            </a:extLst>
          </p:cNvPr>
          <p:cNvCxnSpPr>
            <a:cxnSpLocks/>
          </p:cNvCxnSpPr>
          <p:nvPr/>
        </p:nvCxnSpPr>
        <p:spPr>
          <a:xfrm flipH="1">
            <a:off x="4940042" y="611147"/>
            <a:ext cx="3041908" cy="88734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dash"/>
            <a:round/>
            <a:headEnd type="none" w="sm" len="sm"/>
            <a:tailEnd type="triangle" w="med" len="med"/>
          </a:ln>
        </p:spPr>
      </p:cxnSp>
      <p:cxnSp>
        <p:nvCxnSpPr>
          <p:cNvPr id="11" name="Google Shape;146;p2">
            <a:extLst>
              <a:ext uri="{FF2B5EF4-FFF2-40B4-BE49-F238E27FC236}">
                <a16:creationId xmlns:a16="http://schemas.microsoft.com/office/drawing/2014/main" id="{EE2FB834-1F8C-7BC7-E027-E8DC0FE27622}"/>
              </a:ext>
            </a:extLst>
          </p:cNvPr>
          <p:cNvCxnSpPr>
            <a:cxnSpLocks/>
          </p:cNvCxnSpPr>
          <p:nvPr/>
        </p:nvCxnSpPr>
        <p:spPr>
          <a:xfrm flipH="1" flipV="1">
            <a:off x="4908550" y="1637034"/>
            <a:ext cx="2838178" cy="1918966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dash"/>
            <a:round/>
            <a:headEnd type="none" w="sm" len="sm"/>
            <a:tailEnd type="triangle" w="med" len="med"/>
          </a:ln>
        </p:spPr>
      </p:cxnSp>
      <p:pic>
        <p:nvPicPr>
          <p:cNvPr id="1030" name="Picture 6" descr="Story Pin-Bild">
            <a:extLst>
              <a:ext uri="{FF2B5EF4-FFF2-40B4-BE49-F238E27FC236}">
                <a16:creationId xmlns:a16="http://schemas.microsoft.com/office/drawing/2014/main" id="{75250E58-60DD-77CA-A350-3F6259568F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1707" y="-289928"/>
            <a:ext cx="1356644" cy="1356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Google Shape;146;p2">
            <a:extLst>
              <a:ext uri="{FF2B5EF4-FFF2-40B4-BE49-F238E27FC236}">
                <a16:creationId xmlns:a16="http://schemas.microsoft.com/office/drawing/2014/main" id="{636AA2DB-6949-A92D-7929-F93E39008997}"/>
              </a:ext>
            </a:extLst>
          </p:cNvPr>
          <p:cNvCxnSpPr>
            <a:cxnSpLocks/>
          </p:cNvCxnSpPr>
          <p:nvPr/>
        </p:nvCxnSpPr>
        <p:spPr>
          <a:xfrm flipH="1">
            <a:off x="8480235" y="260350"/>
            <a:ext cx="1902015" cy="143534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dash"/>
            <a:round/>
            <a:headEnd type="none" w="sm" len="sm"/>
            <a:tailEnd type="triangle" w="med" len="med"/>
          </a:ln>
        </p:spPr>
      </p:cxnSp>
      <p:pic>
        <p:nvPicPr>
          <p:cNvPr id="1032" name="Picture 8">
            <a:extLst>
              <a:ext uri="{FF2B5EF4-FFF2-40B4-BE49-F238E27FC236}">
                <a16:creationId xmlns:a16="http://schemas.microsoft.com/office/drawing/2014/main" id="{0F31B42C-5C0A-7FE7-BB89-F9E29E9921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67" t="28861" r="40185" b="47015"/>
          <a:stretch>
            <a:fillRect/>
          </a:stretch>
        </p:blipFill>
        <p:spPr bwMode="auto">
          <a:xfrm>
            <a:off x="7945840" y="3268167"/>
            <a:ext cx="1485402" cy="1240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882F4468-8C75-7A94-BB6F-AEDE8C8909B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24069" y="2313786"/>
            <a:ext cx="885822" cy="1574795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ACE22481-5221-14E0-6C03-C22BCC309D77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t="10494"/>
          <a:stretch>
            <a:fillRect/>
          </a:stretch>
        </p:blipFill>
        <p:spPr>
          <a:xfrm>
            <a:off x="94382" y="4077746"/>
            <a:ext cx="1734143" cy="2066966"/>
          </a:xfrm>
          <a:prstGeom prst="rect">
            <a:avLst/>
          </a:prstGeom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7B09E3E2-CB3D-8EC1-77FD-51F2876E16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54" y="777490"/>
            <a:ext cx="1652736" cy="1652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A42F353B-D447-1F6E-1C7F-4B93F9C77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72296" y="611147"/>
            <a:ext cx="1853390" cy="1853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Google Shape;145;p2">
            <a:extLst>
              <a:ext uri="{FF2B5EF4-FFF2-40B4-BE49-F238E27FC236}">
                <a16:creationId xmlns:a16="http://schemas.microsoft.com/office/drawing/2014/main" id="{2CE67FE5-5644-5306-419C-F8063DD9262B}"/>
              </a:ext>
            </a:extLst>
          </p:cNvPr>
          <p:cNvCxnSpPr>
            <a:cxnSpLocks/>
          </p:cNvCxnSpPr>
          <p:nvPr/>
        </p:nvCxnSpPr>
        <p:spPr>
          <a:xfrm>
            <a:off x="-368300" y="1603858"/>
            <a:ext cx="1134446" cy="33176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dash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g3b636e5de4b_0_32"/>
          <p:cNvGrpSpPr/>
          <p:nvPr/>
        </p:nvGrpSpPr>
        <p:grpSpPr>
          <a:xfrm>
            <a:off x="274" y="-1897"/>
            <a:ext cx="3491140" cy="779452"/>
            <a:chOff x="0" y="214638"/>
            <a:chExt cx="3107932" cy="815582"/>
          </a:xfrm>
        </p:grpSpPr>
        <p:grpSp>
          <p:nvGrpSpPr>
            <p:cNvPr id="162" name="Google Shape;162;g3b636e5de4b_0_32"/>
            <p:cNvGrpSpPr/>
            <p:nvPr/>
          </p:nvGrpSpPr>
          <p:grpSpPr>
            <a:xfrm>
              <a:off x="0" y="291855"/>
              <a:ext cx="3107932" cy="738365"/>
              <a:chOff x="0" y="225393"/>
              <a:chExt cx="3076856" cy="738365"/>
            </a:xfrm>
          </p:grpSpPr>
          <p:sp>
            <p:nvSpPr>
              <p:cNvPr id="163" name="Google Shape;163;g3b636e5de4b_0_32"/>
              <p:cNvSpPr/>
              <p:nvPr/>
            </p:nvSpPr>
            <p:spPr>
              <a:xfrm>
                <a:off x="0" y="225393"/>
                <a:ext cx="2275500" cy="738300"/>
              </a:xfrm>
              <a:prstGeom prst="rect">
                <a:avLst/>
              </a:prstGeom>
              <a:solidFill>
                <a:srgbClr val="5562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4" name="Google Shape;164;g3b636e5de4b_0_32"/>
              <p:cNvSpPr/>
              <p:nvPr/>
            </p:nvSpPr>
            <p:spPr>
              <a:xfrm>
                <a:off x="1938759" y="225393"/>
                <a:ext cx="1138097" cy="738365"/>
              </a:xfrm>
              <a:prstGeom prst="flowChartInputOutput">
                <a:avLst/>
              </a:prstGeom>
              <a:solidFill>
                <a:srgbClr val="5562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grpSp>
          <p:nvGrpSpPr>
            <p:cNvPr id="165" name="Google Shape;165;g3b636e5de4b_0_32"/>
            <p:cNvGrpSpPr/>
            <p:nvPr/>
          </p:nvGrpSpPr>
          <p:grpSpPr>
            <a:xfrm>
              <a:off x="0" y="214638"/>
              <a:ext cx="3047301" cy="738365"/>
              <a:chOff x="0" y="214638"/>
              <a:chExt cx="3047301" cy="738365"/>
            </a:xfrm>
          </p:grpSpPr>
          <p:sp>
            <p:nvSpPr>
              <p:cNvPr id="166" name="Google Shape;166;g3b636e5de4b_0_32"/>
              <p:cNvSpPr/>
              <p:nvPr/>
            </p:nvSpPr>
            <p:spPr>
              <a:xfrm>
                <a:off x="0" y="214638"/>
                <a:ext cx="2275500" cy="738300"/>
              </a:xfrm>
              <a:prstGeom prst="rect">
                <a:avLst/>
              </a:prstGeom>
              <a:solidFill>
                <a:srgbClr val="1520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7" name="Google Shape;167;g3b636e5de4b_0_32"/>
              <p:cNvSpPr/>
              <p:nvPr/>
            </p:nvSpPr>
            <p:spPr>
              <a:xfrm>
                <a:off x="1909204" y="214638"/>
                <a:ext cx="1138097" cy="738365"/>
              </a:xfrm>
              <a:prstGeom prst="flowChartInputOutput">
                <a:avLst/>
              </a:prstGeom>
              <a:solidFill>
                <a:srgbClr val="1520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</p:grpSp>
      <p:sp>
        <p:nvSpPr>
          <p:cNvPr id="168" name="Google Shape;168;g3b636e5de4b_0_32"/>
          <p:cNvSpPr txBox="1"/>
          <p:nvPr/>
        </p:nvSpPr>
        <p:spPr>
          <a:xfrm flipH="1">
            <a:off x="12825" y="-82556"/>
            <a:ext cx="3755400" cy="8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</a:pPr>
            <a:r>
              <a:rPr lang="de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Character Name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951"/>
              </a:buClr>
              <a:buSzPts val="1800"/>
              <a:buFont typeface="Montserrat ExtraBold"/>
              <a:buNone/>
            </a:pPr>
            <a:r>
              <a:rPr lang="de" sz="1800" b="0" i="0" u="none" strike="noStrike" cap="none">
                <a:solidFill>
                  <a:srgbClr val="FFB95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Character Checklist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69" name="Google Shape;169;g3b636e5de4b_0_32"/>
          <p:cNvGraphicFramePr/>
          <p:nvPr/>
        </p:nvGraphicFramePr>
        <p:xfrm>
          <a:off x="21850" y="851289"/>
          <a:ext cx="3000000" cy="3000000"/>
        </p:xfrm>
        <a:graphic>
          <a:graphicData uri="http://schemas.openxmlformats.org/drawingml/2006/table">
            <a:tbl>
              <a:tblPr bandCol="1">
                <a:noFill/>
                <a:tableStyleId>{692E3274-4D5C-44BF-BB08-FA6336CB3DAF}</a:tableStyleId>
              </a:tblPr>
              <a:tblGrid>
                <a:gridCol w="2270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70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0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70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2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400" b="1" u="none" strike="noStrike" cap="none"/>
                        <a:t>Goal</a:t>
                      </a:r>
                      <a:endParaRPr/>
                    </a:p>
                  </a:txBody>
                  <a:tcPr marL="91450" marR="91450" marT="45725" marB="457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Why do they do, what they do</a:t>
                      </a:r>
                      <a:endParaRPr/>
                    </a:p>
                  </a:txBody>
                  <a:tcPr marL="91450" marR="91450" marT="45725" marB="45725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400" b="1" u="none" strike="noStrike" cap="none"/>
                        <a:t>A specific personality / Universal Behaviour</a:t>
                      </a:r>
                      <a:endParaRPr sz="1400" b="1" u="none" strike="noStrike" cap="none"/>
                    </a:p>
                  </a:txBody>
                  <a:tcPr marL="91450" marR="91450" marT="45725" marB="457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What makes them different</a:t>
                      </a:r>
                      <a:endParaRPr/>
                    </a:p>
                  </a:txBody>
                  <a:tcPr marL="91450" marR="91450" marT="45725" marB="457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400" b="1" u="none" strike="noStrike" cap="none"/>
                        <a:t>Flaw</a:t>
                      </a:r>
                      <a:endParaRPr sz="1400" b="1" u="none" strike="noStrike" cap="none"/>
                    </a:p>
                  </a:txBody>
                  <a:tcPr marL="91450" marR="91450" marT="45725" marB="457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something negative about them </a:t>
                      </a:r>
                      <a:endParaRPr/>
                    </a:p>
                  </a:txBody>
                  <a:tcPr marL="91450" marR="91450" marT="45725" marB="45725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400" b="1" u="none" strike="noStrike" cap="none"/>
                        <a:t>Secrets</a:t>
                      </a:r>
                      <a:endParaRPr/>
                    </a:p>
                  </a:txBody>
                  <a:tcPr marL="91450" marR="91450" marT="45725" marB="457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Something mysterious about them (can be silly) </a:t>
                      </a:r>
                      <a:endParaRPr/>
                    </a:p>
                  </a:txBody>
                  <a:tcPr marL="91450" marR="91450" marT="45725" marB="457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400" b="1" u="none" strike="noStrike" cap="none"/>
                        <a:t>Belonging</a:t>
                      </a:r>
                      <a:endParaRPr sz="1400" b="1" u="none" strike="noStrike" cap="none"/>
                    </a:p>
                  </a:txBody>
                  <a:tcPr marL="91450" marR="91450" marT="45725" marB="457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Which group do they belong too </a:t>
                      </a:r>
                      <a:endParaRPr/>
                    </a:p>
                  </a:txBody>
                  <a:tcPr marL="91450" marR="91450" marT="45725" marB="45725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400" b="1" u="none" strike="noStrike" cap="none"/>
                        <a:t>Assertiveness</a:t>
                      </a:r>
                      <a:endParaRPr sz="1400" b="1" u="none" strike="noStrike" cap="none"/>
                    </a:p>
                  </a:txBody>
                  <a:tcPr marL="91450" marR="91450" marT="45725" marB="457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How does he present himself </a:t>
                      </a:r>
                      <a:endParaRPr/>
                    </a:p>
                  </a:txBody>
                  <a:tcPr marL="91450" marR="91450" marT="45725" marB="457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400" b="1" u="none" strike="noStrike" cap="none"/>
                        <a:t>Believe</a:t>
                      </a:r>
                      <a:endParaRPr/>
                    </a:p>
                  </a:txBody>
                  <a:tcPr marL="91450" marR="91450" marT="45725" marB="457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In what do they believe </a:t>
                      </a:r>
                      <a:endParaRPr/>
                    </a:p>
                  </a:txBody>
                  <a:tcPr marL="91450" marR="91450" marT="45725" marB="45725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400" b="1" u="none" strike="noStrike" cap="none"/>
                        <a:t>Specific Tastes and professions</a:t>
                      </a:r>
                      <a:endParaRPr sz="1400" b="1" u="none" strike="noStrike" cap="none"/>
                    </a:p>
                  </a:txBody>
                  <a:tcPr marL="91450" marR="91450" marT="45725" marB="457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What do they prefer</a:t>
                      </a:r>
                      <a:endParaRPr/>
                    </a:p>
                  </a:txBody>
                  <a:tcPr marL="91450" marR="91450" marT="45725" marB="457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400" b="1" u="none" strike="noStrike" cap="none"/>
                        <a:t>Information</a:t>
                      </a:r>
                      <a:endParaRPr/>
                    </a:p>
                  </a:txBody>
                  <a:tcPr marL="91450" marR="91450" marT="45725" marB="457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How does he enrich the world</a:t>
                      </a:r>
                      <a:endParaRPr/>
                    </a:p>
                  </a:txBody>
                  <a:tcPr marL="91450" marR="91450" marT="45725" marB="45725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400" b="1" u="none" strike="noStrike" cap="none"/>
                        <a:t>Hurt Them</a:t>
                      </a:r>
                      <a:endParaRPr sz="1400" b="1" u="none" strike="noStrike" cap="none"/>
                    </a:p>
                  </a:txBody>
                  <a:tcPr marL="91450" marR="91450" marT="45725" marB="457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The most hurtful situation </a:t>
                      </a:r>
                      <a:endParaRPr/>
                    </a:p>
                  </a:txBody>
                  <a:tcPr marL="91450" marR="91450" marT="45725" marB="457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2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400" b="1" u="none" strike="noStrike" cap="none"/>
                        <a:t>Special Skill</a:t>
                      </a:r>
                      <a:endParaRPr sz="1400" b="1" u="none" strike="noStrike" cap="none"/>
                    </a:p>
                  </a:txBody>
                  <a:tcPr marL="91450" marR="91450" marT="45725" marB="45725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Give them a cool but very dumb quirk</a:t>
                      </a:r>
                      <a:endParaRPr sz="1100" u="none" strike="noStrike" cap="none"/>
                    </a:p>
                  </a:txBody>
                  <a:tcPr marL="91450" marR="91450" marT="45725" marB="45725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 u="none" strike="noStrike" cap="none"/>
                    </a:p>
                  </a:txBody>
                  <a:tcPr marL="91450" marR="91450" marT="45725" marB="45725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u="none" strike="noStrike" cap="none"/>
                    </a:p>
                  </a:txBody>
                  <a:tcPr marL="91450" marR="91450" marT="45725" marB="457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"/>
          <p:cNvSpPr txBox="1"/>
          <p:nvPr/>
        </p:nvSpPr>
        <p:spPr>
          <a:xfrm>
            <a:off x="22124" y="703635"/>
            <a:ext cx="9122100" cy="38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de" sz="18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Name: </a:t>
            </a:r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de" sz="18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Gender: </a:t>
            </a: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de" sz="18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Age: </a:t>
            </a: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de" sz="18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Personality: </a:t>
            </a: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de" sz="18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Alignment: </a:t>
            </a: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de" sz="18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Occupation: </a:t>
            </a:r>
            <a:endParaRPr sz="1800" b="1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de" sz="18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0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de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Describe the past, the what and the now shortly</a:t>
            </a:r>
            <a:endParaRPr sz="18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2424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5" name="Google Shape;175;p3"/>
          <p:cNvGrpSpPr/>
          <p:nvPr/>
        </p:nvGrpSpPr>
        <p:grpSpPr>
          <a:xfrm>
            <a:off x="274" y="-1897"/>
            <a:ext cx="3491140" cy="779452"/>
            <a:chOff x="0" y="214638"/>
            <a:chExt cx="3107932" cy="815582"/>
          </a:xfrm>
        </p:grpSpPr>
        <p:grpSp>
          <p:nvGrpSpPr>
            <p:cNvPr id="176" name="Google Shape;176;p3"/>
            <p:cNvGrpSpPr/>
            <p:nvPr/>
          </p:nvGrpSpPr>
          <p:grpSpPr>
            <a:xfrm>
              <a:off x="0" y="291855"/>
              <a:ext cx="3107932" cy="738365"/>
              <a:chOff x="0" y="225393"/>
              <a:chExt cx="3076856" cy="738365"/>
            </a:xfrm>
          </p:grpSpPr>
          <p:sp>
            <p:nvSpPr>
              <p:cNvPr id="177" name="Google Shape;177;p3"/>
              <p:cNvSpPr/>
              <p:nvPr/>
            </p:nvSpPr>
            <p:spPr>
              <a:xfrm>
                <a:off x="0" y="225393"/>
                <a:ext cx="2275500" cy="738300"/>
              </a:xfrm>
              <a:prstGeom prst="rect">
                <a:avLst/>
              </a:prstGeom>
              <a:solidFill>
                <a:srgbClr val="5562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8" name="Google Shape;178;p3"/>
              <p:cNvSpPr/>
              <p:nvPr/>
            </p:nvSpPr>
            <p:spPr>
              <a:xfrm>
                <a:off x="1938759" y="225393"/>
                <a:ext cx="1138097" cy="738365"/>
              </a:xfrm>
              <a:prstGeom prst="flowChartInputOutput">
                <a:avLst/>
              </a:prstGeom>
              <a:solidFill>
                <a:srgbClr val="5562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grpSp>
          <p:nvGrpSpPr>
            <p:cNvPr id="179" name="Google Shape;179;p3"/>
            <p:cNvGrpSpPr/>
            <p:nvPr/>
          </p:nvGrpSpPr>
          <p:grpSpPr>
            <a:xfrm>
              <a:off x="0" y="214638"/>
              <a:ext cx="3047301" cy="738365"/>
              <a:chOff x="0" y="214638"/>
              <a:chExt cx="3047301" cy="738365"/>
            </a:xfrm>
          </p:grpSpPr>
          <p:sp>
            <p:nvSpPr>
              <p:cNvPr id="180" name="Google Shape;180;p3"/>
              <p:cNvSpPr/>
              <p:nvPr/>
            </p:nvSpPr>
            <p:spPr>
              <a:xfrm>
                <a:off x="0" y="214638"/>
                <a:ext cx="2275500" cy="738300"/>
              </a:xfrm>
              <a:prstGeom prst="rect">
                <a:avLst/>
              </a:prstGeom>
              <a:solidFill>
                <a:srgbClr val="1520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1" name="Google Shape;181;p3"/>
              <p:cNvSpPr/>
              <p:nvPr/>
            </p:nvSpPr>
            <p:spPr>
              <a:xfrm>
                <a:off x="1909204" y="214638"/>
                <a:ext cx="1138097" cy="738365"/>
              </a:xfrm>
              <a:prstGeom prst="flowChartInputOutput">
                <a:avLst/>
              </a:prstGeom>
              <a:solidFill>
                <a:srgbClr val="1520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</p:grpSp>
      <p:sp>
        <p:nvSpPr>
          <p:cNvPr id="182" name="Google Shape;182;p3"/>
          <p:cNvSpPr txBox="1"/>
          <p:nvPr/>
        </p:nvSpPr>
        <p:spPr>
          <a:xfrm flipH="1">
            <a:off x="12825" y="-82556"/>
            <a:ext cx="3755400" cy="8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</a:pPr>
            <a:r>
              <a:rPr lang="de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Character Name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951"/>
              </a:buClr>
              <a:buSzPts val="1800"/>
              <a:buFont typeface="Montserrat ExtraBold"/>
              <a:buNone/>
            </a:pPr>
            <a:r>
              <a:rPr lang="de" sz="1800" b="0" i="0" u="none" strike="noStrike" cap="none">
                <a:solidFill>
                  <a:srgbClr val="FFB95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Character Bio (short)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"/>
          <p:cNvSpPr txBox="1"/>
          <p:nvPr/>
        </p:nvSpPr>
        <p:spPr>
          <a:xfrm>
            <a:off x="22124" y="703635"/>
            <a:ext cx="9122100" cy="32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endParaRPr sz="18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endParaRPr sz="18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endParaRPr sz="18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de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Describe the past, the what and the now (see the checklist)</a:t>
            </a:r>
            <a:endParaRPr sz="18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endParaRPr sz="1200" b="0" i="0" u="none" strike="noStrike" cap="none">
              <a:solidFill>
                <a:srgbClr val="24242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endParaRPr sz="12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1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8" name="Google Shape;188;p4"/>
          <p:cNvGrpSpPr/>
          <p:nvPr/>
        </p:nvGrpSpPr>
        <p:grpSpPr>
          <a:xfrm>
            <a:off x="274" y="-1897"/>
            <a:ext cx="3894239" cy="779452"/>
            <a:chOff x="0" y="214638"/>
            <a:chExt cx="3107932" cy="815582"/>
          </a:xfrm>
        </p:grpSpPr>
        <p:grpSp>
          <p:nvGrpSpPr>
            <p:cNvPr id="189" name="Google Shape;189;p4"/>
            <p:cNvGrpSpPr/>
            <p:nvPr/>
          </p:nvGrpSpPr>
          <p:grpSpPr>
            <a:xfrm>
              <a:off x="0" y="291855"/>
              <a:ext cx="3107932" cy="738365"/>
              <a:chOff x="0" y="225393"/>
              <a:chExt cx="3076856" cy="738365"/>
            </a:xfrm>
          </p:grpSpPr>
          <p:sp>
            <p:nvSpPr>
              <p:cNvPr id="190" name="Google Shape;190;p4"/>
              <p:cNvSpPr/>
              <p:nvPr/>
            </p:nvSpPr>
            <p:spPr>
              <a:xfrm>
                <a:off x="0" y="225393"/>
                <a:ext cx="2275500" cy="738300"/>
              </a:xfrm>
              <a:prstGeom prst="rect">
                <a:avLst/>
              </a:prstGeom>
              <a:solidFill>
                <a:srgbClr val="5562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91" name="Google Shape;191;p4"/>
              <p:cNvSpPr/>
              <p:nvPr/>
            </p:nvSpPr>
            <p:spPr>
              <a:xfrm>
                <a:off x="1938759" y="225393"/>
                <a:ext cx="1138097" cy="738365"/>
              </a:xfrm>
              <a:prstGeom prst="flowChartInputOutput">
                <a:avLst/>
              </a:prstGeom>
              <a:solidFill>
                <a:srgbClr val="5562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grpSp>
          <p:nvGrpSpPr>
            <p:cNvPr id="192" name="Google Shape;192;p4"/>
            <p:cNvGrpSpPr/>
            <p:nvPr/>
          </p:nvGrpSpPr>
          <p:grpSpPr>
            <a:xfrm>
              <a:off x="0" y="214638"/>
              <a:ext cx="3047301" cy="738365"/>
              <a:chOff x="0" y="214638"/>
              <a:chExt cx="3047301" cy="738365"/>
            </a:xfrm>
          </p:grpSpPr>
          <p:sp>
            <p:nvSpPr>
              <p:cNvPr id="193" name="Google Shape;193;p4"/>
              <p:cNvSpPr/>
              <p:nvPr/>
            </p:nvSpPr>
            <p:spPr>
              <a:xfrm>
                <a:off x="0" y="214638"/>
                <a:ext cx="2275500" cy="738300"/>
              </a:xfrm>
              <a:prstGeom prst="rect">
                <a:avLst/>
              </a:prstGeom>
              <a:solidFill>
                <a:srgbClr val="1520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94" name="Google Shape;194;p4"/>
              <p:cNvSpPr/>
              <p:nvPr/>
            </p:nvSpPr>
            <p:spPr>
              <a:xfrm>
                <a:off x="1909204" y="214638"/>
                <a:ext cx="1138097" cy="738365"/>
              </a:xfrm>
              <a:prstGeom prst="flowChartInputOutput">
                <a:avLst/>
              </a:prstGeom>
              <a:solidFill>
                <a:srgbClr val="1520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</p:grpSp>
      <p:sp>
        <p:nvSpPr>
          <p:cNvPr id="195" name="Google Shape;195;p4"/>
          <p:cNvSpPr txBox="1"/>
          <p:nvPr/>
        </p:nvSpPr>
        <p:spPr>
          <a:xfrm flipH="1">
            <a:off x="12896" y="-82558"/>
            <a:ext cx="3805500" cy="8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</a:pPr>
            <a:r>
              <a:rPr lang="de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Character Name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B951"/>
              </a:buClr>
              <a:buSzPts val="1800"/>
              <a:buFont typeface="Montserrat ExtraBold"/>
              <a:buNone/>
            </a:pPr>
            <a:r>
              <a:rPr lang="de" sz="1800" b="0" i="0" u="none" strike="noStrike" cap="none">
                <a:solidFill>
                  <a:srgbClr val="FFB95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Character Bio (Long)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5"/>
          <p:cNvGrpSpPr/>
          <p:nvPr/>
        </p:nvGrpSpPr>
        <p:grpSpPr>
          <a:xfrm>
            <a:off x="27169" y="24983"/>
            <a:ext cx="2858365" cy="550436"/>
            <a:chOff x="0" y="214638"/>
            <a:chExt cx="3107932" cy="815582"/>
          </a:xfrm>
        </p:grpSpPr>
        <p:grpSp>
          <p:nvGrpSpPr>
            <p:cNvPr id="201" name="Google Shape;201;p5"/>
            <p:cNvGrpSpPr/>
            <p:nvPr/>
          </p:nvGrpSpPr>
          <p:grpSpPr>
            <a:xfrm>
              <a:off x="0" y="291855"/>
              <a:ext cx="3107932" cy="738365"/>
              <a:chOff x="0" y="225393"/>
              <a:chExt cx="3076856" cy="738365"/>
            </a:xfrm>
          </p:grpSpPr>
          <p:sp>
            <p:nvSpPr>
              <p:cNvPr id="202" name="Google Shape;202;p5"/>
              <p:cNvSpPr/>
              <p:nvPr/>
            </p:nvSpPr>
            <p:spPr>
              <a:xfrm>
                <a:off x="0" y="225393"/>
                <a:ext cx="2275500" cy="738300"/>
              </a:xfrm>
              <a:prstGeom prst="rect">
                <a:avLst/>
              </a:prstGeom>
              <a:solidFill>
                <a:srgbClr val="5562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03" name="Google Shape;203;p5"/>
              <p:cNvSpPr/>
              <p:nvPr/>
            </p:nvSpPr>
            <p:spPr>
              <a:xfrm>
                <a:off x="1938759" y="225393"/>
                <a:ext cx="1138097" cy="738365"/>
              </a:xfrm>
              <a:prstGeom prst="flowChartInputOutput">
                <a:avLst/>
              </a:prstGeom>
              <a:solidFill>
                <a:srgbClr val="5562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grpSp>
          <p:nvGrpSpPr>
            <p:cNvPr id="204" name="Google Shape;204;p5"/>
            <p:cNvGrpSpPr/>
            <p:nvPr/>
          </p:nvGrpSpPr>
          <p:grpSpPr>
            <a:xfrm>
              <a:off x="0" y="214638"/>
              <a:ext cx="3047301" cy="738365"/>
              <a:chOff x="0" y="214638"/>
              <a:chExt cx="3047301" cy="738365"/>
            </a:xfrm>
          </p:grpSpPr>
          <p:sp>
            <p:nvSpPr>
              <p:cNvPr id="205" name="Google Shape;205;p5"/>
              <p:cNvSpPr/>
              <p:nvPr/>
            </p:nvSpPr>
            <p:spPr>
              <a:xfrm>
                <a:off x="0" y="214638"/>
                <a:ext cx="2275500" cy="738300"/>
              </a:xfrm>
              <a:prstGeom prst="rect">
                <a:avLst/>
              </a:prstGeom>
              <a:solidFill>
                <a:srgbClr val="1520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06" name="Google Shape;206;p5"/>
              <p:cNvSpPr/>
              <p:nvPr/>
            </p:nvSpPr>
            <p:spPr>
              <a:xfrm>
                <a:off x="1909204" y="214638"/>
                <a:ext cx="1138097" cy="738365"/>
              </a:xfrm>
              <a:prstGeom prst="flowChartInputOutput">
                <a:avLst/>
              </a:prstGeom>
              <a:solidFill>
                <a:srgbClr val="1520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</p:grpSp>
      <p:sp>
        <p:nvSpPr>
          <p:cNvPr id="207" name="Google Shape;207;p5"/>
          <p:cNvSpPr txBox="1"/>
          <p:nvPr/>
        </p:nvSpPr>
        <p:spPr>
          <a:xfrm flipH="1">
            <a:off x="81385" y="-232075"/>
            <a:ext cx="2838000" cy="8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</a:pPr>
            <a:r>
              <a:rPr lang="de"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Weapons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5"/>
          <p:cNvSpPr txBox="1"/>
          <p:nvPr/>
        </p:nvSpPr>
        <p:spPr>
          <a:xfrm>
            <a:off x="16389" y="771225"/>
            <a:ext cx="26346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de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Weapon  - 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de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Detailed Description: </a:t>
            </a:r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34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Char char="-"/>
            </a:pPr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b636e5de4b_0_0"/>
          <p:cNvSpPr/>
          <p:nvPr/>
        </p:nvSpPr>
        <p:spPr>
          <a:xfrm>
            <a:off x="245556" y="997143"/>
            <a:ext cx="2394900" cy="250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de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Attack</a:t>
            </a:r>
            <a:r>
              <a:rPr lang="d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/Abillity -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g3b636e5de4b_0_0"/>
          <p:cNvSpPr txBox="1"/>
          <p:nvPr/>
        </p:nvSpPr>
        <p:spPr>
          <a:xfrm>
            <a:off x="245556" y="1266338"/>
            <a:ext cx="29478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de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15" name="Google Shape;215;g3b636e5de4b_0_0"/>
          <p:cNvGrpSpPr/>
          <p:nvPr/>
        </p:nvGrpSpPr>
        <p:grpSpPr>
          <a:xfrm>
            <a:off x="27169" y="24983"/>
            <a:ext cx="2858365" cy="550436"/>
            <a:chOff x="0" y="214638"/>
            <a:chExt cx="3107932" cy="815582"/>
          </a:xfrm>
        </p:grpSpPr>
        <p:grpSp>
          <p:nvGrpSpPr>
            <p:cNvPr id="216" name="Google Shape;216;g3b636e5de4b_0_0"/>
            <p:cNvGrpSpPr/>
            <p:nvPr/>
          </p:nvGrpSpPr>
          <p:grpSpPr>
            <a:xfrm>
              <a:off x="0" y="291855"/>
              <a:ext cx="3107932" cy="738365"/>
              <a:chOff x="0" y="225393"/>
              <a:chExt cx="3076856" cy="738365"/>
            </a:xfrm>
          </p:grpSpPr>
          <p:sp>
            <p:nvSpPr>
              <p:cNvPr id="217" name="Google Shape;217;g3b636e5de4b_0_0"/>
              <p:cNvSpPr/>
              <p:nvPr/>
            </p:nvSpPr>
            <p:spPr>
              <a:xfrm>
                <a:off x="0" y="225393"/>
                <a:ext cx="2275500" cy="738300"/>
              </a:xfrm>
              <a:prstGeom prst="rect">
                <a:avLst/>
              </a:prstGeom>
              <a:solidFill>
                <a:srgbClr val="5562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18" name="Google Shape;218;g3b636e5de4b_0_0"/>
              <p:cNvSpPr/>
              <p:nvPr/>
            </p:nvSpPr>
            <p:spPr>
              <a:xfrm>
                <a:off x="1938759" y="225393"/>
                <a:ext cx="1138097" cy="738365"/>
              </a:xfrm>
              <a:prstGeom prst="flowChartInputOutput">
                <a:avLst/>
              </a:prstGeom>
              <a:solidFill>
                <a:srgbClr val="5562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grpSp>
          <p:nvGrpSpPr>
            <p:cNvPr id="219" name="Google Shape;219;g3b636e5de4b_0_0"/>
            <p:cNvGrpSpPr/>
            <p:nvPr/>
          </p:nvGrpSpPr>
          <p:grpSpPr>
            <a:xfrm>
              <a:off x="0" y="214638"/>
              <a:ext cx="3047301" cy="738365"/>
              <a:chOff x="0" y="214638"/>
              <a:chExt cx="3047301" cy="738365"/>
            </a:xfrm>
          </p:grpSpPr>
          <p:sp>
            <p:nvSpPr>
              <p:cNvPr id="220" name="Google Shape;220;g3b636e5de4b_0_0"/>
              <p:cNvSpPr/>
              <p:nvPr/>
            </p:nvSpPr>
            <p:spPr>
              <a:xfrm>
                <a:off x="0" y="214638"/>
                <a:ext cx="2275500" cy="738300"/>
              </a:xfrm>
              <a:prstGeom prst="rect">
                <a:avLst/>
              </a:prstGeom>
              <a:solidFill>
                <a:srgbClr val="1520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1" name="Google Shape;221;g3b636e5de4b_0_0"/>
              <p:cNvSpPr/>
              <p:nvPr/>
            </p:nvSpPr>
            <p:spPr>
              <a:xfrm>
                <a:off x="1909204" y="214638"/>
                <a:ext cx="1138097" cy="738365"/>
              </a:xfrm>
              <a:prstGeom prst="flowChartInputOutput">
                <a:avLst/>
              </a:prstGeom>
              <a:solidFill>
                <a:srgbClr val="1520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</p:grpSp>
      <p:sp>
        <p:nvSpPr>
          <p:cNvPr id="222" name="Google Shape;222;g3b636e5de4b_0_0"/>
          <p:cNvSpPr txBox="1"/>
          <p:nvPr/>
        </p:nvSpPr>
        <p:spPr>
          <a:xfrm flipH="1">
            <a:off x="50585" y="-232050"/>
            <a:ext cx="2838000" cy="8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</a:pPr>
            <a:r>
              <a:rPr lang="de"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Attacks </a:t>
            </a:r>
            <a:r>
              <a:rPr lang="de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&amp; Abillities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g3b636e5de4b_0_0"/>
          <p:cNvSpPr/>
          <p:nvPr/>
        </p:nvSpPr>
        <p:spPr>
          <a:xfrm>
            <a:off x="2885531" y="997143"/>
            <a:ext cx="2394900" cy="250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de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Attack</a:t>
            </a:r>
            <a:r>
              <a:rPr lang="d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/Abillity -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g3b636e5de4b_0_0"/>
          <p:cNvSpPr txBox="1"/>
          <p:nvPr/>
        </p:nvSpPr>
        <p:spPr>
          <a:xfrm>
            <a:off x="2885531" y="1266338"/>
            <a:ext cx="29478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de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g3b636e5de4b_0_0"/>
          <p:cNvSpPr/>
          <p:nvPr/>
        </p:nvSpPr>
        <p:spPr>
          <a:xfrm>
            <a:off x="5525506" y="997143"/>
            <a:ext cx="2394900" cy="250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de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Attack</a:t>
            </a:r>
            <a:r>
              <a:rPr lang="d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/Abillity -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g3b636e5de4b_0_0"/>
          <p:cNvSpPr txBox="1"/>
          <p:nvPr/>
        </p:nvSpPr>
        <p:spPr>
          <a:xfrm>
            <a:off x="5525506" y="1266338"/>
            <a:ext cx="29478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de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g3b636e5de4b_0_0"/>
          <p:cNvSpPr/>
          <p:nvPr/>
        </p:nvSpPr>
        <p:spPr>
          <a:xfrm>
            <a:off x="245556" y="2571743"/>
            <a:ext cx="2394900" cy="250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de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Attack</a:t>
            </a:r>
            <a:r>
              <a:rPr lang="d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/Abillity -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g3b636e5de4b_0_0"/>
          <p:cNvSpPr txBox="1"/>
          <p:nvPr/>
        </p:nvSpPr>
        <p:spPr>
          <a:xfrm>
            <a:off x="245556" y="2840938"/>
            <a:ext cx="29478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de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g3b636e5de4b_0_0"/>
          <p:cNvSpPr/>
          <p:nvPr/>
        </p:nvSpPr>
        <p:spPr>
          <a:xfrm>
            <a:off x="2885531" y="2571743"/>
            <a:ext cx="2394900" cy="250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de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Attack</a:t>
            </a:r>
            <a:r>
              <a:rPr lang="d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/Abillity -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g3b636e5de4b_0_0"/>
          <p:cNvSpPr txBox="1"/>
          <p:nvPr/>
        </p:nvSpPr>
        <p:spPr>
          <a:xfrm>
            <a:off x="2885531" y="2840938"/>
            <a:ext cx="29478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de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g3b636e5de4b_0_0"/>
          <p:cNvSpPr/>
          <p:nvPr/>
        </p:nvSpPr>
        <p:spPr>
          <a:xfrm>
            <a:off x="5525506" y="2571743"/>
            <a:ext cx="2394900" cy="250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de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Attack</a:t>
            </a:r>
            <a:r>
              <a:rPr lang="d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/Abillity -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3b636e5de4b_0_0"/>
          <p:cNvSpPr txBox="1"/>
          <p:nvPr/>
        </p:nvSpPr>
        <p:spPr>
          <a:xfrm>
            <a:off x="5525506" y="2840938"/>
            <a:ext cx="29478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de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7" name="Google Shape;237;p6"/>
          <p:cNvGraphicFramePr/>
          <p:nvPr/>
        </p:nvGraphicFramePr>
        <p:xfrm>
          <a:off x="35626" y="50514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{692E3274-4D5C-44BF-BB08-FA6336CB3DAF}</a:tableStyleId>
              </a:tblPr>
              <a:tblGrid>
                <a:gridCol w="1291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39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76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39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Character: (Name)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DIALOGUE BARK – </a:t>
                      </a:r>
                      <a:r>
                        <a:rPr lang="de" sz="1100">
                          <a:solidFill>
                            <a:schemeClr val="dk1"/>
                          </a:solidFill>
                        </a:rPr>
                        <a:t>Situation </a:t>
                      </a: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v01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DIALOGUE BARK – </a:t>
                      </a:r>
                      <a:r>
                        <a:rPr lang="de" sz="1100">
                          <a:solidFill>
                            <a:schemeClr val="dk1"/>
                          </a:solidFill>
                        </a:rPr>
                        <a:t>Situation </a:t>
                      </a: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v02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Character: (Name)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DIALOGUE BARK – </a:t>
                      </a:r>
                      <a:r>
                        <a:rPr lang="de" sz="1100" b="1"/>
                        <a:t>Situation </a:t>
                      </a: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 v01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DIALOGUE BARK – </a:t>
                      </a:r>
                      <a:r>
                        <a:rPr lang="de" sz="1100" b="1"/>
                        <a:t>Situation </a:t>
                      </a: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 v02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Character: (Name)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DIALOGUE BARK – </a:t>
                      </a:r>
                      <a:r>
                        <a:rPr lang="de" sz="1100" b="1"/>
                        <a:t>Situation </a:t>
                      </a: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 v01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DIALOGUE BARK – </a:t>
                      </a:r>
                      <a:r>
                        <a:rPr lang="de" sz="1100" b="1"/>
                        <a:t>Situation </a:t>
                      </a: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 v02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2" name="Google Shape;242;p7"/>
          <p:cNvGraphicFramePr/>
          <p:nvPr/>
        </p:nvGraphicFramePr>
        <p:xfrm>
          <a:off x="35626" y="50514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{692E3274-4D5C-44BF-BB08-FA6336CB3DAF}</a:tableStyleId>
              </a:tblPr>
              <a:tblGrid>
                <a:gridCol w="130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8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76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39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Character: (Name)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DIALOGUE BARK – </a:t>
                      </a:r>
                      <a:r>
                        <a:rPr lang="de" sz="1100">
                          <a:solidFill>
                            <a:schemeClr val="dk1"/>
                          </a:solidFill>
                        </a:rPr>
                        <a:t>Situation </a:t>
                      </a: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v01 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DIALOGUE BARK – </a:t>
                      </a:r>
                      <a:r>
                        <a:rPr lang="de" sz="1100">
                          <a:solidFill>
                            <a:schemeClr val="dk1"/>
                          </a:solidFill>
                        </a:rPr>
                        <a:t>Situation </a:t>
                      </a: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 v02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Character: (Name)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DIALOGUE BARK – </a:t>
                      </a:r>
                      <a:r>
                        <a:rPr lang="de" sz="1100" b="1"/>
                        <a:t>Situation </a:t>
                      </a: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 v01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DIALOGUE BARK – </a:t>
                      </a:r>
                      <a:r>
                        <a:rPr lang="de" sz="1100" b="1"/>
                        <a:t>Situation </a:t>
                      </a: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 v02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Character: (Name)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DIALOGUE BARK –  </a:t>
                      </a:r>
                      <a:r>
                        <a:rPr lang="de" sz="1100" b="1"/>
                        <a:t>Situation </a:t>
                      </a: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v01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DIALOGUE BARK –  </a:t>
                      </a:r>
                      <a:r>
                        <a:rPr lang="de" sz="1100" b="1"/>
                        <a:t>Situation </a:t>
                      </a:r>
                      <a:r>
                        <a:rPr lang="de" sz="1100" b="1" u="none" strike="noStrike" cap="none">
                          <a:solidFill>
                            <a:schemeClr val="dk1"/>
                          </a:solidFill>
                        </a:rPr>
                        <a:t>v02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39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100"/>
                        <a:t>Location/Action</a:t>
                      </a:r>
                      <a:endParaRPr sz="11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900" u="none" strike="noStrike" cap="none"/>
                    </a:p>
                  </a:txBody>
                  <a:tcPr marL="68600" marR="68600" marT="34300" marB="343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  <p:sp>
        <p:nvSpPr>
          <p:cNvPr id="243" name="Google Shape;243;p7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de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505</Words>
  <Application>Microsoft Office PowerPoint</Application>
  <PresentationFormat>Bildschirmpräsentation (16:9)</PresentationFormat>
  <Paragraphs>124</Paragraphs>
  <Slides>8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8</vt:i4>
      </vt:variant>
    </vt:vector>
  </HeadingPairs>
  <TitlesOfParts>
    <vt:vector size="14" baseType="lpstr">
      <vt:lpstr>Montserrat</vt:lpstr>
      <vt:lpstr>Montserrat ExtraBold</vt:lpstr>
      <vt:lpstr>Calibri</vt:lpstr>
      <vt:lpstr>Arial</vt:lpstr>
      <vt:lpstr>Simple Light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Hever, Jonas (Stud SRH-University)</cp:lastModifiedBy>
  <cp:revision>1</cp:revision>
  <dcterms:modified xsi:type="dcterms:W3CDTF">2026-01-30T19:53:49Z</dcterms:modified>
</cp:coreProperties>
</file>